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8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0" r:id="rId7"/>
    <p:sldId id="284" r:id="rId8"/>
    <p:sldId id="283" r:id="rId9"/>
    <p:sldId id="281" r:id="rId10"/>
    <p:sldId id="282" r:id="rId11"/>
    <p:sldId id="285" r:id="rId12"/>
    <p:sldId id="287" r:id="rId13"/>
    <p:sldId id="286" r:id="rId14"/>
    <p:sldId id="288" r:id="rId15"/>
    <p:sldId id="293" r:id="rId16"/>
    <p:sldId id="290" r:id="rId17"/>
    <p:sldId id="291" r:id="rId18"/>
    <p:sldId id="292" r:id="rId19"/>
    <p:sldId id="294" r:id="rId20"/>
    <p:sldId id="296" r:id="rId21"/>
    <p:sldId id="295" r:id="rId22"/>
    <p:sldId id="279" r:id="rId23"/>
    <p:sldId id="297" r:id="rId24"/>
  </p:sldIdLst>
  <p:sldSz cx="12192000" cy="6858000"/>
  <p:notesSz cx="6921500" cy="9423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27B603-228A-8651-FCF4-661CD9B18A8A}" name="Bouma, A.W. (Anke Winy) - DGLM" initials="BA(WD" userId="S::anke.bouma@minienw.nl::6eb4a527-b9aa-45ab-85b6-abc731834738" providerId="AD"/>
  <p188:author id="{B30B701C-D8CB-84E3-95FD-339E27E9ADAA}" name="Voesten, I.E. (Inge) - DGLM" initials="VI(D" userId="S::inge.voesten@minienw.nl::81a40111-d7e6-4317-9386-6e9e710d3336" providerId="AD"/>
  <p188:author id="{5FF8E5F4-29DB-C26E-240F-77A29ACDE68B}" name="Hartjes, S. (Sander) - DGLM" initials="HS(D" userId="S::sander.hartjes@minienw.nl::3b3c9679-5acf-4a2a-969f-cfc77277e58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hell, FTG, " initials="FT" lastIdx="6" clrIdx="0">
    <p:extLst>
      <p:ext uri="{19B8F6BF-5375-455C-9EA6-DF929625EA0E}">
        <p15:presenceInfo xmlns:p15="http://schemas.microsoft.com/office/powerpoint/2012/main" userId="Terhell, FTG,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494C5"/>
    <a:srgbClr val="FF6600"/>
    <a:srgbClr val="000000"/>
    <a:srgbClr val="B80047"/>
    <a:srgbClr val="55286E"/>
    <a:srgbClr val="FFFFFF"/>
    <a:srgbClr val="0E3B6E"/>
    <a:srgbClr val="005187"/>
    <a:srgbClr val="004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B22A1-A292-9149-AAA0-326193642278}" v="11" dt="2023-03-23T13:28:30.166"/>
    <p1510:client id="{C4A62C5E-BEED-4156-951C-332381C68BB9}" v="3" dt="2023-03-23T09:51:09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4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68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6088"/>
            <a:ext cx="5867400" cy="4143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114300"/>
            <a:ext cx="2998788" cy="146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3400" y="8951913"/>
            <a:ext cx="60198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13525" y="8951913"/>
            <a:ext cx="228600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E1460D1F-5074-4EB0-BB4F-B8A7850CD9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32788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32789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7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447675"/>
            <a:ext cx="5867400" cy="412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813" y="114300"/>
            <a:ext cx="2998787" cy="147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50825" y="933450"/>
            <a:ext cx="628015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0" y="4648200"/>
            <a:ext cx="4724400" cy="3844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het opmaakprofiel van de modeltekst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1813" y="8951913"/>
            <a:ext cx="6097587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15113" y="8951913"/>
            <a:ext cx="230187" cy="471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9FC98DC9-4F28-4B39-8B6E-408133FC785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39" name="RubriceringEnMerking2"/>
          <p:cNvSpPr txBox="1">
            <a:spLocks noChangeArrowheads="1"/>
          </p:cNvSpPr>
          <p:nvPr/>
        </p:nvSpPr>
        <p:spPr bwMode="auto">
          <a:xfrm rot="-5400000">
            <a:off x="4827587" y="2786063"/>
            <a:ext cx="3808413" cy="1222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endParaRPr lang="nl-NL" sz="800">
              <a:latin typeface="Arial" charset="0"/>
            </a:endParaRPr>
          </a:p>
        </p:txBody>
      </p:sp>
      <p:sp>
        <p:nvSpPr>
          <p:cNvPr id="5140" name="RubriceringEnMerking"/>
          <p:cNvSpPr txBox="1">
            <a:spLocks noChangeArrowheads="1"/>
          </p:cNvSpPr>
          <p:nvPr/>
        </p:nvSpPr>
        <p:spPr bwMode="auto">
          <a:xfrm rot="-5400000">
            <a:off x="4826001" y="6527800"/>
            <a:ext cx="3808412" cy="122237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defRPr/>
            </a:pPr>
            <a:endParaRPr lang="nl-NL" sz="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627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2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6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5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6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l-NL" baseline="0">
                <a:sym typeface="Wingdings" panose="05000000000000000000" pitchFamily="2" charset="2"/>
              </a:rPr>
            </a:br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21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20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0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81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>
                <a:solidFill>
                  <a:srgbClr val="1F497D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</a:rPr>
              <a:t> </a:t>
            </a:r>
            <a:endParaRPr lang="nl-NL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2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334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C98DC9-4F28-4B39-8B6E-408133FC785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334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47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6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47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>
              <a:sym typeface="Wingdings" panose="05000000000000000000" pitchFamily="2" charset="2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C98DC9-4F28-4B39-8B6E-408133FC785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 descr="Bar_Right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6578601" y="2474914"/>
            <a:ext cx="4798484" cy="942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6" name="ZwarteBalk" hidden="1"/>
          <p:cNvSpPr>
            <a:spLocks noChangeArrowheads="1"/>
          </p:cNvSpPr>
          <p:nvPr/>
        </p:nvSpPr>
        <p:spPr bwMode="auto">
          <a:xfrm>
            <a:off x="11857568" y="0"/>
            <a:ext cx="33443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 sz="2200"/>
          </a:p>
        </p:txBody>
      </p:sp>
      <p:pic>
        <p:nvPicPr>
          <p:cNvPr id="9" name="LogoLandmacht" descr="Placeholder_Depart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1" y="0"/>
            <a:ext cx="9144019" cy="200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6576485" y="5386389"/>
            <a:ext cx="5183716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Ministerie van Defensie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6576484" y="5746751"/>
            <a:ext cx="51816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Afdeling Fysieke</a:t>
            </a:r>
            <a:r>
              <a:rPr lang="nl-NL" sz="1100" baseline="0">
                <a:solidFill>
                  <a:schemeClr val="bg1"/>
                </a:solidFill>
              </a:rPr>
              <a:t> Leefomgeving/</a:t>
            </a:r>
            <a:r>
              <a:rPr lang="nl-NL" sz="1100">
                <a:solidFill>
                  <a:schemeClr val="bg1"/>
                </a:solidFill>
              </a:rPr>
              <a:t>DAOG/Defensiestaf</a:t>
            </a:r>
          </a:p>
        </p:txBody>
      </p:sp>
      <p:sp>
        <p:nvSpPr>
          <p:cNvPr id="12" name="Auteur"/>
          <p:cNvSpPr txBox="1">
            <a:spLocks noChangeArrowheads="1"/>
          </p:cNvSpPr>
          <p:nvPr userDrawn="1"/>
        </p:nvSpPr>
        <p:spPr bwMode="auto">
          <a:xfrm>
            <a:off x="6576484" y="5949951"/>
            <a:ext cx="51816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/>
          </a:p>
        </p:txBody>
      </p:sp>
      <p:sp>
        <p:nvSpPr>
          <p:cNvPr id="13" name="Functie"/>
          <p:cNvSpPr txBox="1">
            <a:spLocks noChangeArrowheads="1"/>
          </p:cNvSpPr>
          <p:nvPr userDrawn="1"/>
        </p:nvSpPr>
        <p:spPr bwMode="auto">
          <a:xfrm>
            <a:off x="6576484" y="6164264"/>
            <a:ext cx="5181600" cy="142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/>
          </a:p>
        </p:txBody>
      </p:sp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6578601" y="1700213"/>
            <a:ext cx="4798484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6578601" y="2781301"/>
            <a:ext cx="4798484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14" name="Date Placeholder 1" descr="Date"/>
          <p:cNvSpPr>
            <a:spLocks noGrp="1"/>
          </p:cNvSpPr>
          <p:nvPr>
            <p:ph type="dt" sz="half" idx="10"/>
          </p:nvPr>
        </p:nvSpPr>
        <p:spPr>
          <a:xfrm>
            <a:off x="6576483" y="6307139"/>
            <a:ext cx="2218267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1054F8-FBD4-42F6-BF6A-A58BB8CBC45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2C91-E9E3-4224-BBB3-D6578776AF3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78007" y="1265238"/>
            <a:ext cx="40011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265238"/>
            <a:ext cx="7571317" cy="4754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9" descr="Bar_Right"/>
          <p:cNvSpPr>
            <a:spLocks noChangeArrowheads="1"/>
          </p:cNvSpPr>
          <p:nvPr/>
        </p:nvSpPr>
        <p:spPr bwMode="auto">
          <a:xfrm>
            <a:off x="6096000" y="0"/>
            <a:ext cx="6096000" cy="6858000"/>
          </a:xfrm>
          <a:prstGeom prst="rect">
            <a:avLst/>
          </a:prstGeom>
          <a:solidFill>
            <a:srgbClr val="E17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sp>
        <p:nvSpPr>
          <p:cNvPr id="5" name="Rectangle 157"/>
          <p:cNvSpPr>
            <a:spLocks noChangeArrowheads="1"/>
          </p:cNvSpPr>
          <p:nvPr/>
        </p:nvSpPr>
        <p:spPr bwMode="auto">
          <a:xfrm>
            <a:off x="6578601" y="2474914"/>
            <a:ext cx="4798484" cy="9429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eaLnBrk="0" hangingPunct="0">
              <a:defRPr/>
            </a:pPr>
            <a:endParaRPr lang="nl-NL" sz="2600">
              <a:solidFill>
                <a:schemeClr val="bg1"/>
              </a:solidFill>
            </a:endParaRPr>
          </a:p>
        </p:txBody>
      </p:sp>
      <p:pic>
        <p:nvPicPr>
          <p:cNvPr id="9" name="LogoLandmacht" descr="Placeholder_Department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veBenaming"/>
          <p:cNvSpPr txBox="1">
            <a:spLocks noChangeArrowheads="1"/>
          </p:cNvSpPr>
          <p:nvPr userDrawn="1"/>
        </p:nvSpPr>
        <p:spPr bwMode="auto">
          <a:xfrm>
            <a:off x="6576485" y="5386389"/>
            <a:ext cx="5183716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 anchor="b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Ministerie van Defensie</a:t>
            </a:r>
          </a:p>
        </p:txBody>
      </p:sp>
      <p:sp>
        <p:nvSpPr>
          <p:cNvPr id="11" name="Afdeling"/>
          <p:cNvSpPr txBox="1">
            <a:spLocks noChangeArrowheads="1"/>
          </p:cNvSpPr>
          <p:nvPr userDrawn="1"/>
        </p:nvSpPr>
        <p:spPr bwMode="auto">
          <a:xfrm>
            <a:off x="6576484" y="5746751"/>
            <a:ext cx="51816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sz="2200"/>
          </a:p>
        </p:txBody>
      </p:sp>
      <p:sp>
        <p:nvSpPr>
          <p:cNvPr id="12" name="Auteur"/>
          <p:cNvSpPr txBox="1">
            <a:spLocks noChangeArrowheads="1"/>
          </p:cNvSpPr>
          <p:nvPr userDrawn="1"/>
        </p:nvSpPr>
        <p:spPr bwMode="auto">
          <a:xfrm>
            <a:off x="6576484" y="5949951"/>
            <a:ext cx="5181600" cy="2016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K. (Kim) Bogte MA</a:t>
            </a:r>
          </a:p>
        </p:txBody>
      </p:sp>
      <p:sp>
        <p:nvSpPr>
          <p:cNvPr id="13" name="Functie"/>
          <p:cNvSpPr txBox="1">
            <a:spLocks noChangeArrowheads="1"/>
          </p:cNvSpPr>
          <p:nvPr userDrawn="1"/>
        </p:nvSpPr>
        <p:spPr bwMode="auto">
          <a:xfrm>
            <a:off x="6576484" y="6164264"/>
            <a:ext cx="5181600" cy="1428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0" rIns="0" bIns="0"/>
          <a:lstStyle/>
          <a:p>
            <a:pPr eaLnBrk="0" hangingPunct="0">
              <a:spcBef>
                <a:spcPct val="50000"/>
              </a:spcBef>
              <a:defRPr/>
            </a:pPr>
            <a:endParaRPr sz="2200"/>
          </a:p>
        </p:txBody>
      </p:sp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6578601" y="1700213"/>
            <a:ext cx="4798484" cy="889000"/>
          </a:xfrm>
        </p:spPr>
        <p:txBody>
          <a:bodyPr lIns="90000" tIns="45720" rIns="90000" bIns="4572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stijl te bewerken</a:t>
            </a:r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6578601" y="2781301"/>
            <a:ext cx="4798484" cy="2447925"/>
          </a:xfrm>
        </p:spPr>
        <p:txBody>
          <a:bodyPr lIns="91440" tIns="45720" rIns="91440" bIns="4572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Klik om de ondertitelstijl van het model te bewerken</a:t>
            </a:r>
          </a:p>
        </p:txBody>
      </p:sp>
      <p:sp>
        <p:nvSpPr>
          <p:cNvPr id="14" name="Date Placeholder 1" descr="Date"/>
          <p:cNvSpPr>
            <a:spLocks noGrp="1"/>
          </p:cNvSpPr>
          <p:nvPr>
            <p:ph type="dt" sz="half" idx="10"/>
          </p:nvPr>
        </p:nvSpPr>
        <p:spPr>
          <a:xfrm>
            <a:off x="6580717" y="6469064"/>
            <a:ext cx="2218267" cy="365125"/>
          </a:xfrm>
        </p:spPr>
        <p:txBody>
          <a:bodyPr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41054F8-FBD4-42F6-BF6A-A58BB8CBC45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57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4F8E1-A2E8-4961-B4A2-F014D9CC6A95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886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3F28-1ECE-45F8-8503-8DCAA38E635A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1094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73238"/>
            <a:ext cx="508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73238"/>
            <a:ext cx="508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B173-C839-46E2-B359-2519204723B8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471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8DED-70D2-484B-A04D-3C9401595804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862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B0CE-C6C7-436D-8CEF-0A1751D12FD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93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116A-2F65-4FA2-9EC4-D06607E58C0B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61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4744"/>
            <a:ext cx="4011084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A74E-A4C5-4BBE-80EC-AA99846FCB01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99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17" y="1772816"/>
            <a:ext cx="10363200" cy="424656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>
          <a:xfrm>
            <a:off x="9624392" y="6381328"/>
            <a:ext cx="22203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F8E1-A2E8-4961-B4A2-F014D9CC6A95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CDA0-5ECA-4F61-944A-2C4EEC3C44F5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703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2C91-E9E3-4224-BBB3-D6578776AF3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685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78007" y="1265238"/>
            <a:ext cx="400110" cy="475456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265238"/>
            <a:ext cx="7571317" cy="4754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374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3F28-1ECE-45F8-8503-8DCAA38E635A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773238"/>
            <a:ext cx="508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773238"/>
            <a:ext cx="5080000" cy="4246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B173-C839-46E2-B359-2519204723B8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24744"/>
            <a:ext cx="109728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8DED-70D2-484B-A04D-3C9401595804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2B0CE-C6C7-436D-8CEF-0A1751D12FDE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116A-2F65-4FA2-9EC4-D06607E58C0B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4744"/>
            <a:ext cx="4011084" cy="3103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24745"/>
            <a:ext cx="6815667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A74E-A4C5-4BBE-80EC-AA99846FCB01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CDA0-5ECA-4F61-944A-2C4EEC3C44F5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812800" y="1773238"/>
            <a:ext cx="103632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modeltekst te bewerken</a:t>
            </a:r>
          </a:p>
          <a:p>
            <a:pPr lvl="1"/>
            <a:r>
              <a:rPr lang="nl-NL"/>
              <a:t> </a:t>
            </a:r>
          </a:p>
          <a:p>
            <a:pPr lvl="2"/>
            <a:r>
              <a:rPr lang="nl-NL"/>
              <a:t> </a:t>
            </a:r>
          </a:p>
          <a:p>
            <a:pPr lvl="3"/>
            <a:r>
              <a:rPr lang="nl-NL"/>
              <a:t> </a:t>
            </a:r>
          </a:p>
          <a:p>
            <a:pPr lvl="4"/>
            <a:r>
              <a:rPr lang="nl-NL"/>
              <a:t> </a:t>
            </a:r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1265239"/>
            <a:ext cx="1036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6000751" y="6308725"/>
            <a:ext cx="5552016" cy="287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nl-NL" sz="1100">
                <a:solidFill>
                  <a:schemeClr val="bg1"/>
                </a:solidFill>
                <a:cs typeface="Arial" charset="0"/>
              </a:rPr>
              <a:t>Ministerie van Defensie</a:t>
            </a: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551384" y="6469577"/>
            <a:ext cx="950384" cy="3635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fld id="{07382E3B-8403-45AB-A22D-980A32E9F913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6000751" y="6544469"/>
            <a:ext cx="3647016" cy="2174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Planning</a:t>
            </a:r>
            <a:r>
              <a:rPr lang="nl-NL" sz="1100" baseline="0">
                <a:solidFill>
                  <a:schemeClr val="bg1"/>
                </a:solidFill>
              </a:rPr>
              <a:t> MER en wijziging LHB Eindhoven</a:t>
            </a:r>
            <a:endParaRPr lang="nl-NL" sz="1100">
              <a:solidFill>
                <a:schemeClr val="bg1"/>
              </a:solidFill>
            </a:endParaRPr>
          </a:p>
        </p:txBody>
      </p:sp>
      <p:sp>
        <p:nvSpPr>
          <p:cNvPr id="1113" name="ZwarteBalk" hidden="1"/>
          <p:cNvSpPr>
            <a:spLocks noChangeArrowheads="1"/>
          </p:cNvSpPr>
          <p:nvPr/>
        </p:nvSpPr>
        <p:spPr bwMode="auto">
          <a:xfrm>
            <a:off x="11857568" y="0"/>
            <a:ext cx="334433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pPr eaLnBrk="0" hangingPunct="0">
              <a:spcBef>
                <a:spcPct val="50000"/>
              </a:spcBef>
              <a:defRPr/>
            </a:pPr>
            <a:endParaRPr lang="nl-NL" sz="2200"/>
          </a:p>
        </p:txBody>
      </p:sp>
      <p:pic>
        <p:nvPicPr>
          <p:cNvPr id="1036" name="LogoLandmacht" descr="Placeholder_Logo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75713" y="1"/>
            <a:ext cx="4405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9647767" y="6405562"/>
            <a:ext cx="2220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D8C42F-7154-4953-B071-224E4D212AE9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5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223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12192000" cy="539750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7" name="Rectangle 46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812800" y="1773238"/>
            <a:ext cx="103632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het opmaakprofiel van de modeltekst te bewerken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 </a:t>
            </a:r>
          </a:p>
          <a:p>
            <a:pPr lvl="3"/>
            <a:r>
              <a:rPr lang="en-US"/>
              <a:t> </a:t>
            </a:r>
          </a:p>
          <a:p>
            <a:pPr lvl="4"/>
            <a:r>
              <a:rPr lang="en-US"/>
              <a:t> </a:t>
            </a:r>
          </a:p>
        </p:txBody>
      </p:sp>
      <p:sp>
        <p:nvSpPr>
          <p:cNvPr id="1095" name="shpTekst" descr="Bar_Top"/>
          <p:cNvSpPr>
            <a:spLocks noChangeArrowheads="1"/>
          </p:cNvSpPr>
          <p:nvPr/>
        </p:nvSpPr>
        <p:spPr bwMode="auto">
          <a:xfrm>
            <a:off x="0" y="1"/>
            <a:ext cx="12192000" cy="1071563"/>
          </a:xfrm>
          <a:prstGeom prst="rect">
            <a:avLst/>
          </a:prstGeom>
          <a:solidFill>
            <a:srgbClr val="E17000"/>
          </a:solid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814917" y="1265239"/>
            <a:ext cx="1036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/>
          </a:p>
        </p:txBody>
      </p:sp>
      <p:sp>
        <p:nvSpPr>
          <p:cNvPr id="1099" name="shpKleurvlakBoven"/>
          <p:cNvSpPr>
            <a:spLocks noChangeArrowheads="1"/>
          </p:cNvSpPr>
          <p:nvPr/>
        </p:nvSpPr>
        <p:spPr bwMode="auto">
          <a:xfrm>
            <a:off x="6000751" y="6308725"/>
            <a:ext cx="5552016" cy="287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r>
              <a:rPr lang="nl-NL" sz="1100">
                <a:solidFill>
                  <a:schemeClr val="bg1"/>
                </a:solidFill>
                <a:cs typeface="Arial" charset="0"/>
              </a:rPr>
              <a:t>Ministerie van Defensie</a:t>
            </a:r>
          </a:p>
        </p:txBody>
      </p:sp>
      <p:sp>
        <p:nvSpPr>
          <p:cNvPr id="1100" name="shpBeeldmerk"/>
          <p:cNvSpPr>
            <a:spLocks noChangeArrowheads="1"/>
          </p:cNvSpPr>
          <p:nvPr/>
        </p:nvSpPr>
        <p:spPr bwMode="auto">
          <a:xfrm>
            <a:off x="516467" y="6362700"/>
            <a:ext cx="950384" cy="3635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hangingPunct="0">
              <a:defRPr/>
            </a:pPr>
            <a:fld id="{07382E3B-8403-45AB-A22D-980A32E9F913}" type="slidenum">
              <a:rPr lang="nl-NL" sz="1000">
                <a:solidFill>
                  <a:schemeClr val="bg1"/>
                </a:solidFill>
                <a:cs typeface="Arial" charset="0"/>
              </a:rPr>
              <a:pPr eaLnBrk="0" hangingPunct="0">
                <a:defRPr/>
              </a:pPr>
              <a:t>‹nr.›</a:t>
            </a:fld>
            <a:endParaRPr lang="nl-NL" sz="1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09" name="TitelSlide2"/>
          <p:cNvSpPr txBox="1">
            <a:spLocks noChangeArrowheads="1"/>
          </p:cNvSpPr>
          <p:nvPr/>
        </p:nvSpPr>
        <p:spPr bwMode="auto">
          <a:xfrm>
            <a:off x="6000751" y="6524625"/>
            <a:ext cx="3647016" cy="2174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/>
          <a:p>
            <a:pPr eaLnBrk="0" hangingPunct="0">
              <a:spcBef>
                <a:spcPct val="50000"/>
              </a:spcBef>
              <a:defRPr/>
            </a:pPr>
            <a:r>
              <a:rPr lang="nl-NL" sz="1100">
                <a:solidFill>
                  <a:schemeClr val="bg1"/>
                </a:solidFill>
              </a:rPr>
              <a:t>Presentatie NRD-MER</a:t>
            </a:r>
            <a:r>
              <a:rPr lang="nl-NL" sz="1100" baseline="0">
                <a:solidFill>
                  <a:schemeClr val="bg1"/>
                </a:solidFill>
              </a:rPr>
              <a:t> traject</a:t>
            </a:r>
            <a:endParaRPr lang="nl-NL" sz="1100">
              <a:solidFill>
                <a:schemeClr val="bg1"/>
              </a:solidFill>
            </a:endParaRPr>
          </a:p>
        </p:txBody>
      </p:sp>
      <p:pic>
        <p:nvPicPr>
          <p:cNvPr id="1036" name="LogoLandmacht" descr="Placeholder_Logo"/>
          <p:cNvPicPr>
            <a:picLocks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618" y="1"/>
            <a:ext cx="586316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9637185" y="6469064"/>
            <a:ext cx="22203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50000"/>
              </a:spcBef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6D8C42F-7154-4953-B071-224E4D212AE9}" type="datetime4">
              <a:rPr lang="nl-NL"/>
              <a:pPr>
                <a:defRPr/>
              </a:pPr>
              <a:t>27 maart 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55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2494C5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algn="l" rtl="0" eaLnBrk="1" fontAlgn="base" hangingPunct="1">
        <a:spcBef>
          <a:spcPct val="5000"/>
        </a:spcBef>
        <a:spcAft>
          <a:spcPct val="0"/>
        </a:spcAft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374650" indent="-184150" algn="l" rtl="0" eaLnBrk="1" fontAlgn="base" hangingPunct="1">
        <a:spcBef>
          <a:spcPct val="5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2pPr>
      <a:lvl3pPr marL="6223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–"/>
        <a:defRPr sz="2200">
          <a:solidFill>
            <a:srgbClr val="000000"/>
          </a:solidFill>
          <a:latin typeface="+mn-lt"/>
        </a:defRPr>
      </a:lvl3pPr>
      <a:lvl4pPr marL="1166813" indent="-17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›"/>
        <a:defRPr sz="2200">
          <a:solidFill>
            <a:srgbClr val="000000"/>
          </a:solidFill>
          <a:latin typeface="+mn-lt"/>
        </a:defRPr>
      </a:lvl4pPr>
      <a:lvl5pPr marL="13462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Titel"/>
          <p:cNvSpPr>
            <a:spLocks noGrp="1" noChangeArrowheads="1"/>
          </p:cNvSpPr>
          <p:nvPr>
            <p:ph type="title"/>
          </p:nvPr>
        </p:nvSpPr>
        <p:spPr>
          <a:xfrm>
            <a:off x="6576483" y="2442841"/>
            <a:ext cx="4477375" cy="249299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NL">
                <a:solidFill>
                  <a:srgbClr val="2494C5"/>
                </a:solidFill>
              </a:rPr>
              <a:t>Reactienota NRD en Planning MER / wijziging Luchthavenbesluit Eindhoven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4926D-726B-4BFE-BCAD-61A89A579889}" type="datetime4">
              <a:rPr lang="nl-NL" smtClean="0"/>
              <a:pPr/>
              <a:t>27 maart 2023</a:t>
            </a:fld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38868" t="15355" r="29050" b="4578"/>
          <a:stretch/>
        </p:blipFill>
        <p:spPr>
          <a:xfrm>
            <a:off x="1343472" y="1268760"/>
            <a:ext cx="3448493" cy="48411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Informatie gedeeld in LEO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8" y="1217811"/>
            <a:ext cx="11161240" cy="46805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/>
              <a:t>Onderwerpen die tijdens het MER-proces in het LEO kunnen worden gedeeld: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Aanvullingen op reguliere openingstijden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Startprocedures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Routeoptimalisatie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Normstelling voor 2026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Evaluatie LHB in 2026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73998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Openingstijden LHB/MGV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1" y="1235531"/>
            <a:ext cx="11449272" cy="468052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In gewijzigde LHB en bijbehorende MGV: 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Regeling vertraagde landingen na 23:00 uur 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Regeling zondagochtend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Moderniseren extensieregeling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Voorstel IenW/Defensie: april – juni 2023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Bespreken met Eindhoven Airport, airlines en het </a:t>
            </a:r>
            <a:r>
              <a:rPr lang="nl-NL" b="1">
                <a:solidFill>
                  <a:srgbClr val="0070C0"/>
                </a:solidFill>
              </a:rPr>
              <a:t>LEO van september</a:t>
            </a:r>
            <a:endParaRPr lang="nl-NL" b="1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242318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Startprocedures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218" y="1217811"/>
            <a:ext cx="11161240" cy="468052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  <p:sp>
        <p:nvSpPr>
          <p:cNvPr id="8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 txBox="1">
            <a:spLocks/>
          </p:cNvSpPr>
          <p:nvPr/>
        </p:nvSpPr>
        <p:spPr bwMode="auto">
          <a:xfrm>
            <a:off x="418452" y="1216787"/>
            <a:ext cx="117915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5000"/>
              </a:spcBef>
              <a:spcAft>
                <a:spcPct val="0"/>
              </a:spcAft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74650" indent="-184150" algn="l" rtl="0" eaLnBrk="1" fontAlgn="base" hangingPunct="1">
              <a:spcBef>
                <a:spcPct val="5000"/>
              </a:spcBef>
              <a:spcAft>
                <a:spcPct val="0"/>
              </a:spcAft>
              <a:buChar char="•"/>
              <a:defRPr sz="2200">
                <a:solidFill>
                  <a:srgbClr val="000000"/>
                </a:solidFill>
                <a:latin typeface="+mn-lt"/>
              </a:defRPr>
            </a:lvl2pPr>
            <a:lvl3pPr marL="6223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–"/>
              <a:defRPr sz="2200">
                <a:solidFill>
                  <a:srgbClr val="000000"/>
                </a:solidFill>
                <a:latin typeface="+mn-lt"/>
              </a:defRPr>
            </a:lvl3pPr>
            <a:lvl4pPr marL="1166813" indent="-17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›"/>
              <a:defRPr sz="2200">
                <a:solidFill>
                  <a:srgbClr val="000000"/>
                </a:solidFill>
                <a:latin typeface="+mn-lt"/>
              </a:defRPr>
            </a:lvl4pPr>
            <a:lvl5pPr marL="13462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5pPr>
            <a:lvl6pPr marL="18034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6pPr>
            <a:lvl7pPr marL="22606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7pPr>
            <a:lvl8pPr marL="27178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8pPr>
            <a:lvl9pPr marL="3175000" algn="l" rtl="0" eaLnBrk="1" fontAlgn="base" hangingPunct="1">
              <a:spcBef>
                <a:spcPct val="5000"/>
              </a:spcBef>
              <a:spcAft>
                <a:spcPct val="0"/>
              </a:spcAft>
              <a:buFont typeface="Verdana" pitchFamily="34" charset="0"/>
              <a:buChar char="»"/>
              <a:defRPr sz="2200">
                <a:solidFill>
                  <a:srgbClr val="000000"/>
                </a:solidFill>
                <a:latin typeface="+mn-lt"/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 kern="0"/>
              <a:t>Milieueffecten van twee verschillende startprocedures (Noise Abatement Departure Procedure, NADP 1 en 2) worden inzichtelijk gemaakt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 kern="0">
                <a:solidFill>
                  <a:srgbClr val="0070C0"/>
                </a:solidFill>
              </a:rPr>
              <a:t>LEO juni en september: update over MER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 kern="0">
                <a:solidFill>
                  <a:schemeClr val="tx1"/>
                </a:solidFill>
              </a:rPr>
              <a:t>November: MER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400" b="1">
                <a:solidFill>
                  <a:srgbClr val="0070C0"/>
                </a:solidFill>
              </a:rPr>
              <a:t>LEO november: bespreken effecten startprocedures en gevolgen voor civiele geluidreductienorm 2026 (oppervlakte in km2)</a:t>
            </a: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  <a:p>
            <a:pPr>
              <a:lnSpc>
                <a:spcPct val="200000"/>
              </a:lnSpc>
            </a:pPr>
            <a:endParaRPr lang="nl-NL" b="1" kern="0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 kern="0"/>
          </a:p>
        </p:txBody>
      </p:sp>
    </p:spTree>
    <p:extLst>
      <p:ext uri="{BB962C8B-B14F-4D97-AF65-F5344CB8AC3E}">
        <p14:creationId xmlns:p14="http://schemas.microsoft.com/office/powerpoint/2010/main" val="198526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Routeoptimalisatie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065" y="1234477"/>
            <a:ext cx="11665296" cy="468052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Routeoptimalisatie Eersel-Steensel: loopt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Kick-off meeting IenW, Defensie, CLSK, Royal HaskoningDHV en NLR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Gesprekken met gemeenten en omwonenden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Plan Werkgroep LEO: gereed voor </a:t>
            </a:r>
            <a:r>
              <a:rPr lang="nl-NL" b="1">
                <a:solidFill>
                  <a:srgbClr val="0070C0"/>
                </a:solidFill>
              </a:rPr>
              <a:t>LEO-vergadering juni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Tussentijdse resultaten: mee te nemen in MER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Uitkomsten delen in </a:t>
            </a:r>
            <a:r>
              <a:rPr lang="nl-NL" b="1">
                <a:solidFill>
                  <a:srgbClr val="0070C0"/>
                </a:solidFill>
              </a:rPr>
              <a:t>LEO september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Bepalen routeoptimalisatie: IenW &amp; Eindhoven Airport m.m.v. Defensie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5473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Normstelling 2026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80783"/>
            <a:ext cx="11509415" cy="4752528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/>
              <a:t>Referentiescenario 2019 met 40.500 vliegtuigbewegingen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/>
              <a:t>Nominale vlootvernieuwingsscenario in MER: 39% (33% effectief) in 2026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>
                <a:solidFill>
                  <a:srgbClr val="0070C0"/>
                </a:solidFill>
              </a:rPr>
              <a:t>LEO juni en september: update over MER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/>
              <a:t>November: MER gereed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>
                <a:solidFill>
                  <a:srgbClr val="0070C0"/>
                </a:solidFill>
              </a:rPr>
              <a:t>LEO november: uitkomsten MER, bespreken startprocedure NADP1 of NADP2 en gevolgen voor civiele geluidreductienorm 2026 (oppervlakte in km</a:t>
            </a:r>
            <a:r>
              <a:rPr lang="nl-NL" sz="2000" b="1" baseline="30000">
                <a:solidFill>
                  <a:srgbClr val="0070C0"/>
                </a:solidFill>
              </a:rPr>
              <a:t>2</a:t>
            </a:r>
            <a:r>
              <a:rPr lang="nl-NL" sz="2000" b="1">
                <a:solidFill>
                  <a:srgbClr val="0070C0"/>
                </a:solidFill>
              </a:rPr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sz="2000" b="1">
                <a:solidFill>
                  <a:schemeClr val="tx1"/>
                </a:solidFill>
              </a:rPr>
              <a:t>Begin 2024: Bestuurlijk Overleg over ontwerp-wijzigingsbesluit (formele stap wijziging LHB)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>
              <a:solidFill>
                <a:srgbClr val="0070C0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3983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Evaluatie LHB 2026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1" y="1235531"/>
            <a:ext cx="11449272" cy="468052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De evaluatie is tweeledig:</a:t>
            </a:r>
          </a:p>
          <a:p>
            <a:pPr marL="83185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/>
              <a:t>Een evaluatie van het sturingsmodel voor civiel geluid:</a:t>
            </a:r>
          </a:p>
          <a:p>
            <a:pPr marL="9652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Technische evaluatie o.b.v. de uitgangspunten van Van Geel: wat is haalbaar volgens het </a:t>
            </a:r>
            <a:r>
              <a:rPr lang="nl-NL">
                <a:solidFill>
                  <a:schemeClr val="tx1"/>
                </a:solidFill>
              </a:rPr>
              <a:t>ALARA-principe</a:t>
            </a:r>
            <a:r>
              <a:rPr lang="nl-NL"/>
              <a:t>?</a:t>
            </a:r>
          </a:p>
          <a:p>
            <a:pPr marL="9652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Beleidsmatige evaluatie: zijn er zwaarwegende gronden om af te wijken van het ALARA-principe?</a:t>
            </a:r>
          </a:p>
          <a:p>
            <a:pPr marL="9652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Uit deze twee volgt een nieuwe geluidsnorm voor 2030</a:t>
            </a:r>
          </a:p>
          <a:p>
            <a:pPr marL="831850" lvl="1" indent="-457200">
              <a:lnSpc>
                <a:spcPct val="150000"/>
              </a:lnSpc>
              <a:buFont typeface="+mj-lt"/>
              <a:buAutoNum type="arabicPeriod"/>
            </a:pPr>
            <a:r>
              <a:rPr lang="nl-NL"/>
              <a:t>Evaluatie van het LHB</a:t>
            </a:r>
          </a:p>
          <a:p>
            <a:pPr marL="9652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Input o.b.v. evaluatie LHB’s militaire luchthavens (volgt)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61236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Evaluatie LHB 2026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11" y="1235531"/>
            <a:ext cx="11449272" cy="4680520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Voorstel vanuit IenW/Defensie: april – juni 2023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Werkgroep LEO </a:t>
            </a:r>
            <a:r>
              <a:rPr lang="nl-NL" b="1"/>
              <a:t>– te bepalen welke, via het </a:t>
            </a:r>
            <a:r>
              <a:rPr lang="nl-NL" b="1">
                <a:solidFill>
                  <a:srgbClr val="0070C0"/>
                </a:solidFill>
              </a:rPr>
              <a:t>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September 2023</a:t>
            </a:r>
            <a:r>
              <a:rPr lang="nl-NL" b="1"/>
              <a:t>: voorstel gereed </a:t>
            </a:r>
            <a:endParaRPr lang="nl-NL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0100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Conclusie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908720"/>
            <a:ext cx="11521280" cy="5544616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MER- en LHB-planning aangepast, inwerkingtreding LHB en bijbehorende MGV: </a:t>
            </a:r>
            <a:r>
              <a:rPr lang="nl-NL" b="1">
                <a:solidFill>
                  <a:srgbClr val="0070C0"/>
                </a:solidFill>
              </a:rPr>
              <a:t>begin 2025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Dus meerdere onderwerpen waarbij het LEO betrokken kan worden: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Aanvullingen op reguliere openingstijden (</a:t>
            </a:r>
            <a:r>
              <a:rPr lang="nl-NL">
                <a:solidFill>
                  <a:srgbClr val="0070C0"/>
                </a:solidFill>
              </a:rPr>
              <a:t>LEO september</a:t>
            </a:r>
            <a:r>
              <a:rPr lang="nl-NL"/>
              <a:t>)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Startprocedures (</a:t>
            </a:r>
            <a:r>
              <a:rPr lang="nl-NL">
                <a:solidFill>
                  <a:srgbClr val="0070C0"/>
                </a:solidFill>
              </a:rPr>
              <a:t>updates LEO juni/september, bespreken LEO november</a:t>
            </a:r>
            <a:r>
              <a:rPr lang="nl-NL"/>
              <a:t>)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Routeoptimalisatie (</a:t>
            </a:r>
            <a:r>
              <a:rPr lang="nl-NL">
                <a:solidFill>
                  <a:srgbClr val="0070C0"/>
                </a:solidFill>
              </a:rPr>
              <a:t>LEO september</a:t>
            </a:r>
            <a:r>
              <a:rPr lang="nl-NL"/>
              <a:t>)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Normstelling 2026 (</a:t>
            </a:r>
            <a:r>
              <a:rPr lang="nl-NL">
                <a:solidFill>
                  <a:srgbClr val="0070C0"/>
                </a:solidFill>
              </a:rPr>
              <a:t>updates LEO juni/september, bespreken LEO november</a:t>
            </a:r>
            <a:r>
              <a:rPr lang="nl-NL"/>
              <a:t>)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Evaluatie LHB in 2026 (</a:t>
            </a:r>
            <a:r>
              <a:rPr lang="nl-NL">
                <a:solidFill>
                  <a:srgbClr val="0070C0"/>
                </a:solidFill>
              </a:rPr>
              <a:t>LEO september</a:t>
            </a:r>
            <a:r>
              <a:rPr lang="nl-NL"/>
              <a:t>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Juni: ORREA en LEO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/>
              <a:t>Augustus: berekening km2 door NLR en ontwerp-MGV gereed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 b="1">
                <a:solidFill>
                  <a:srgbClr val="0070C0"/>
                </a:solidFill>
              </a:rPr>
              <a:t>LEO september</a:t>
            </a:r>
            <a:r>
              <a:rPr lang="nl-NL" b="1"/>
              <a:t>: bespreken ontwerp-MGV 2024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25402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3872" y="2996952"/>
            <a:ext cx="3024336" cy="1477328"/>
          </a:xfrm>
        </p:spPr>
        <p:txBody>
          <a:bodyPr/>
          <a:lstStyle/>
          <a:p>
            <a:r>
              <a:rPr lang="nl-NL" sz="4800"/>
              <a:t>Vragen?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196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BC8BB43-AFD4-75A8-4798-36CBB4EE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Aanwezigen informatiemarkt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B7EADB-FA83-B76C-2F36-55629BCB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00" y="1858327"/>
            <a:ext cx="2592288" cy="125046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7A6B7C-8773-BD88-19FF-2D51417E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82" y="3346131"/>
            <a:ext cx="2006724" cy="106740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7002D4-54AD-975B-FD97-B742BD964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223" y="4636724"/>
            <a:ext cx="1524441" cy="15244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BC40008-0449-721E-DB4C-541BBE62A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659" y="2053128"/>
            <a:ext cx="2264372" cy="98247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78F8406-4025-3D62-87BD-C7BFC3CAD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8659" y="4081056"/>
            <a:ext cx="2736304" cy="106876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B4DCDD3-3DB1-088A-E438-3193217A48F0}"/>
              </a:ext>
            </a:extLst>
          </p:cNvPr>
          <p:cNvSpPr txBox="1"/>
          <p:nvPr/>
        </p:nvSpPr>
        <p:spPr>
          <a:xfrm>
            <a:off x="3340146" y="2310621"/>
            <a:ext cx="296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Jos de Lange </a:t>
            </a:r>
          </a:p>
          <a:p>
            <a:r>
              <a:rPr lang="nl-NL" sz="1400" i="1"/>
              <a:t>Vragen over: MER-proces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6749566-7DF4-C2B9-C475-817221A316BB}"/>
              </a:ext>
            </a:extLst>
          </p:cNvPr>
          <p:cNvSpPr txBox="1"/>
          <p:nvPr/>
        </p:nvSpPr>
        <p:spPr>
          <a:xfrm>
            <a:off x="3340146" y="3703998"/>
            <a:ext cx="296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Kjeld Vinkx </a:t>
            </a:r>
          </a:p>
          <a:p>
            <a:r>
              <a:rPr lang="nl-NL" sz="1400" i="1"/>
              <a:t>Vragen over: geluid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ADE0856-515B-D926-EFD0-EEAEFCA8A6B6}"/>
              </a:ext>
            </a:extLst>
          </p:cNvPr>
          <p:cNvSpPr txBox="1"/>
          <p:nvPr/>
        </p:nvSpPr>
        <p:spPr>
          <a:xfrm>
            <a:off x="3362991" y="4875724"/>
            <a:ext cx="296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Jos Dolderman </a:t>
            </a:r>
          </a:p>
          <a:p>
            <a:r>
              <a:rPr lang="nl-NL" sz="1400" i="1"/>
              <a:t>Vragen over: geluid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A3A5F96-3A87-13C4-55DC-D63382318732}"/>
              </a:ext>
            </a:extLst>
          </p:cNvPr>
          <p:cNvSpPr txBox="1"/>
          <p:nvPr/>
        </p:nvSpPr>
        <p:spPr>
          <a:xfrm>
            <a:off x="3363430" y="5540834"/>
            <a:ext cx="2965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Wouter de Haan </a:t>
            </a:r>
          </a:p>
          <a:p>
            <a:r>
              <a:rPr lang="nl-NL" sz="1400" i="1"/>
              <a:t>Vragen over: emissies 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6883ADA-8B27-7266-635F-D91A6E9C0561}"/>
              </a:ext>
            </a:extLst>
          </p:cNvPr>
          <p:cNvSpPr txBox="1"/>
          <p:nvPr/>
        </p:nvSpPr>
        <p:spPr>
          <a:xfrm>
            <a:off x="9220807" y="2076127"/>
            <a:ext cx="29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Kim Bogte </a:t>
            </a:r>
          </a:p>
          <a:p>
            <a:r>
              <a:rPr lang="nl-NL" sz="1400" i="1"/>
              <a:t>Vragen over: proces wijzigen LHB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92CAE29-4F06-B843-54E4-E4FEF3DF7678}"/>
              </a:ext>
            </a:extLst>
          </p:cNvPr>
          <p:cNvSpPr txBox="1"/>
          <p:nvPr/>
        </p:nvSpPr>
        <p:spPr>
          <a:xfrm>
            <a:off x="9220807" y="2863745"/>
            <a:ext cx="29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Remy Helmhout </a:t>
            </a:r>
          </a:p>
          <a:p>
            <a:r>
              <a:rPr lang="nl-NL" sz="1400" i="1"/>
              <a:t>Vragen over: militair vliegtuiggeluid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CFCE14E-A163-3580-3D4F-761DB4B11A0E}"/>
              </a:ext>
            </a:extLst>
          </p:cNvPr>
          <p:cNvSpPr txBox="1"/>
          <p:nvPr/>
        </p:nvSpPr>
        <p:spPr>
          <a:xfrm>
            <a:off x="9226332" y="3898060"/>
            <a:ext cx="29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Anke Bouma </a:t>
            </a:r>
          </a:p>
          <a:p>
            <a:r>
              <a:rPr lang="nl-NL" sz="1400" i="1"/>
              <a:t>Vragen over: proces wijzigen LHB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92E41119-2392-3D01-A331-38CF4A2155F5}"/>
              </a:ext>
            </a:extLst>
          </p:cNvPr>
          <p:cNvSpPr txBox="1"/>
          <p:nvPr/>
        </p:nvSpPr>
        <p:spPr>
          <a:xfrm>
            <a:off x="9226332" y="4730757"/>
            <a:ext cx="29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Sander Hartjes </a:t>
            </a:r>
          </a:p>
          <a:p>
            <a:r>
              <a:rPr lang="nl-NL" sz="1400" i="1"/>
              <a:t>Vragen over: geluid (systematiek)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A0D4B8C-D5BB-4157-62F3-B8DAFCE98FF5}"/>
              </a:ext>
            </a:extLst>
          </p:cNvPr>
          <p:cNvSpPr txBox="1"/>
          <p:nvPr/>
        </p:nvSpPr>
        <p:spPr>
          <a:xfrm>
            <a:off x="9220807" y="5535819"/>
            <a:ext cx="29656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/>
              <a:t>Emmely van Dijk </a:t>
            </a:r>
          </a:p>
          <a:p>
            <a:r>
              <a:rPr lang="nl-NL" sz="1400" i="1"/>
              <a:t>Vragen over: proces wijzigen LHB </a:t>
            </a:r>
          </a:p>
        </p:txBody>
      </p:sp>
    </p:spTree>
    <p:extLst>
      <p:ext uri="{BB962C8B-B14F-4D97-AF65-F5344CB8AC3E}">
        <p14:creationId xmlns:p14="http://schemas.microsoft.com/office/powerpoint/2010/main" val="4708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10729192" cy="46805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/>
              <a:t>Notitie Reikwijdte en Detailniveau (jan 2022)</a:t>
            </a:r>
          </a:p>
          <a:p>
            <a:pPr>
              <a:lnSpc>
                <a:spcPct val="200000"/>
              </a:lnSpc>
            </a:pPr>
            <a:r>
              <a:rPr lang="nl-NL" b="1"/>
              <a:t>Reactienota Notitie Reikwijdte en Detailniveau (</a:t>
            </a:r>
            <a:r>
              <a:rPr lang="nl-NL" b="1">
                <a:solidFill>
                  <a:schemeClr val="tx1"/>
                </a:solidFill>
              </a:rPr>
              <a:t>feb</a:t>
            </a:r>
            <a:r>
              <a:rPr lang="nl-NL" b="1"/>
              <a:t> 2023)</a:t>
            </a:r>
          </a:p>
          <a:p>
            <a:pPr marL="717550" lvl="1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Wat meegenomen uit zienswijzen (presentatie: Royal HaskoningDHV)</a:t>
            </a:r>
          </a:p>
          <a:p>
            <a:pPr>
              <a:lnSpc>
                <a:spcPct val="200000"/>
              </a:lnSpc>
            </a:pPr>
            <a:r>
              <a:rPr lang="nl-NL" b="1"/>
              <a:t>Milieu Effect Rapport (MER): milieueffecten in kaart brengen </a:t>
            </a:r>
          </a:p>
          <a:p>
            <a:pPr>
              <a:lnSpc>
                <a:spcPct val="200000"/>
              </a:lnSpc>
            </a:pPr>
            <a:r>
              <a:rPr lang="nl-NL" b="1"/>
              <a:t>Tijdlijn planning MER en wijziging Luchthavenbesluit Eindhoven </a:t>
            </a:r>
            <a:r>
              <a:rPr lang="nl-NL"/>
              <a:t>(volgt verderop in deze presentatie)</a:t>
            </a:r>
          </a:p>
          <a:p>
            <a:pPr>
              <a:lnSpc>
                <a:spcPct val="200000"/>
              </a:lnSpc>
            </a:pPr>
            <a:r>
              <a:rPr lang="nl-NL" b="1"/>
              <a:t>Welke informatie wordt wanneer gedeeld in het LEO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772400" cy="40011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Waar staan we nu</a:t>
            </a:r>
          </a:p>
        </p:txBody>
      </p:sp>
    </p:spTree>
    <p:extLst>
      <p:ext uri="{BB962C8B-B14F-4D97-AF65-F5344CB8AC3E}">
        <p14:creationId xmlns:p14="http://schemas.microsoft.com/office/powerpoint/2010/main" val="15772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74620"/>
            <a:ext cx="6264696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/>
              <a:t>Reactienota NRD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N.a.v. 25 zienswijzen op NRD, waaronder het LEO </a:t>
            </a:r>
            <a:r>
              <a:rPr lang="nl-NL">
                <a:solidFill>
                  <a:schemeClr val="tx1"/>
                </a:solidFill>
              </a:rPr>
              <a:t>en het advies van de Commissie voor de m.e.r. op de NRD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Gepubliceerd op website van Platform Participatie van IenW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Hierop kunnen geen zienswijzen worden ingediend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772400" cy="40011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Reactienota NRD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6441" t="12824" r="39645" b="4404"/>
          <a:stretch/>
        </p:blipFill>
        <p:spPr>
          <a:xfrm>
            <a:off x="7824192" y="1373110"/>
            <a:ext cx="3456384" cy="4745206"/>
          </a:xfrm>
          <a:prstGeom prst="rect">
            <a:avLst/>
          </a:prstGeom>
          <a:effectLst>
            <a:outerShdw blurRad="50800" dist="38100" dir="18900000" algn="bl" rotWithShape="0">
              <a:schemeClr val="accent2">
                <a:lumMod val="7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854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484784"/>
            <a:ext cx="10585176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/>
              <a:t>Geluid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45 Lden-contour </a:t>
            </a:r>
            <a:r>
              <a:rPr lang="nl-NL">
                <a:solidFill>
                  <a:schemeClr val="tx1"/>
                </a:solidFill>
              </a:rPr>
              <a:t>(WHO) wordt conform het advies van de Commissie m.e.r. in de vorm</a:t>
            </a:r>
            <a:r>
              <a:rPr lang="nl-NL"/>
              <a:t> van een oppervlak inzichtelijk gemaakt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Doc29 voor regionale luchthavens wordt overgenomen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Effecten maatregel schrappen geplande vluchten na 23:00 uur worden in kaart gebracht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Hinder wordt volgens verschillende bekende blootstellingsrespons-relaties inzichtelijk gemaakt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10153128" cy="400110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Reactienota NRD                              Presentatie RHDHV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7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340768"/>
            <a:ext cx="10945216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/>
              <a:t>Externe veiligheid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Inventarisatie risicovolle bedrijven in de omgeving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Groepsrisico (meer expliciet dan aangegeven in NRD)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Softwarepakket Gevers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/>
          </a:p>
          <a:p>
            <a:pPr>
              <a:lnSpc>
                <a:spcPct val="150000"/>
              </a:lnSpc>
            </a:pPr>
            <a:r>
              <a:rPr lang="nl-NL" b="1"/>
              <a:t>Luchtkwaliteit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Ultrafijnstof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Zeer Zorgwekkende Stoffen (ZZS-stoffen)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chemeClr val="tx1"/>
                </a:solidFill>
              </a:rPr>
              <a:t>VOS, CO, SOx, HC, NOx en EC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551384" y="332656"/>
            <a:ext cx="11640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Reactienota NRD                              Presentatie RHDHV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3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167" y="1412776"/>
            <a:ext cx="9938424" cy="46805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b="1"/>
              <a:t>Gezondheid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chemeClr val="tx1"/>
                </a:solidFill>
              </a:rPr>
              <a:t>Naast ernstig gehinderden en slaapverstoorden ook </a:t>
            </a:r>
            <a:r>
              <a:rPr lang="nl-NL"/>
              <a:t>MGR-indicator</a:t>
            </a:r>
            <a:endParaRPr lang="nl-NL" strike="sngStrike"/>
          </a:p>
          <a:p>
            <a:pPr>
              <a:lnSpc>
                <a:spcPct val="150000"/>
              </a:lnSpc>
            </a:pPr>
            <a:endParaRPr lang="nl-NL" b="1"/>
          </a:p>
          <a:p>
            <a:pPr>
              <a:lnSpc>
                <a:spcPct val="150000"/>
              </a:lnSpc>
            </a:pPr>
            <a:r>
              <a:rPr lang="nl-NL" b="1"/>
              <a:t>Klimaat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Apart thema gezien het belang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 b="1"/>
          </a:p>
          <a:p>
            <a:pPr>
              <a:lnSpc>
                <a:spcPct val="150000"/>
              </a:lnSpc>
            </a:pPr>
            <a:r>
              <a:rPr lang="nl-NL" b="1"/>
              <a:t>Geur (aanvullend)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nl-NL"/>
              <a:t>Beleidsregel industriële geur Noord Brabant wordt beschouwd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nl-NL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Reactienota NRD                             Presentatie RHDHV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74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Planning MER en LHB                        aangepast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4575" t="15109" r="15588" b="5998"/>
          <a:stretch/>
        </p:blipFill>
        <p:spPr>
          <a:xfrm>
            <a:off x="1271464" y="875133"/>
            <a:ext cx="9721080" cy="5403443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98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Planning MER en LHB                        aangepast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5790" t="13235" r="19761" b="7571"/>
          <a:stretch/>
        </p:blipFill>
        <p:spPr>
          <a:xfrm>
            <a:off x="1530352" y="838462"/>
            <a:ext cx="9217024" cy="551510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48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 bwMode="auto">
          <a:xfrm>
            <a:off x="623392" y="332656"/>
            <a:ext cx="1058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2494C5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kern="0">
                <a:solidFill>
                  <a:schemeClr val="bg1"/>
                </a:solidFill>
              </a:rPr>
              <a:t>Planning MER en LHB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696400" y="6381328"/>
            <a:ext cx="2220383" cy="365125"/>
          </a:xfrm>
        </p:spPr>
        <p:txBody>
          <a:bodyPr/>
          <a:lstStyle/>
          <a:p>
            <a:pPr>
              <a:defRPr/>
            </a:pPr>
            <a:r>
              <a:rPr lang="en-US"/>
              <a:t>23 maart 2023</a:t>
            </a:r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/>
          <a:srcRect l="28460" t="12728" r="39065" b="4797"/>
          <a:stretch/>
        </p:blipFill>
        <p:spPr>
          <a:xfrm>
            <a:off x="7752184" y="188639"/>
            <a:ext cx="4219606" cy="6028009"/>
          </a:xfrm>
          <a:prstGeom prst="rect">
            <a:avLst/>
          </a:prstGeom>
        </p:spPr>
      </p:pic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4A7C051E-330A-D24B-8724-78CCBD26F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268760"/>
            <a:ext cx="6840760" cy="468052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nl-NL" b="1"/>
              <a:t>Hierbij horen o.a. de volgende stappen: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Concept-MER (juni 2023)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HUF-toets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ATR-toets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J&amp;V-toets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nl-NL"/>
              <a:t>De Tweede Kamer wordt </a:t>
            </a:r>
            <a:r>
              <a:rPr lang="nl-NL">
                <a:solidFill>
                  <a:schemeClr val="tx1"/>
                </a:solidFill>
              </a:rPr>
              <a:t>doorlopend over belangrijke stappen ge</a:t>
            </a:r>
            <a:r>
              <a:rPr lang="nl-NL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ï</a:t>
            </a:r>
            <a:r>
              <a:rPr lang="nl-NL">
                <a:solidFill>
                  <a:schemeClr val="tx1"/>
                </a:solidFill>
              </a:rPr>
              <a:t>nformeerd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/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endParaRPr lang="nl-NL" b="1"/>
          </a:p>
        </p:txBody>
      </p:sp>
    </p:spTree>
    <p:extLst>
      <p:ext uri="{BB962C8B-B14F-4D97-AF65-F5344CB8AC3E}">
        <p14:creationId xmlns:p14="http://schemas.microsoft.com/office/powerpoint/2010/main" val="197723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e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_Mindef_16-9.potx" id="{90EF131F-DDDB-4031-8BB1-B5C405117B89}" vid="{76B41730-9475-4429-8F6D-7C5D71724E57}"/>
    </a:ext>
  </a:extLst>
</a:theme>
</file>

<file path=ppt/theme/theme2.xml><?xml version="1.0" encoding="utf-8"?>
<a:theme xmlns:a="http://schemas.openxmlformats.org/drawingml/2006/main" name="Presentatie_CDC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_MinDef" id="{0C022AF8-036F-4223-8F58-113F51146DB9}" vid="{399865EA-C8BB-454B-AC86-B809E603F71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65c1c6-eeab-4c13-aeec-c416ef7cdf50" xsi:nil="true"/>
    <lcf76f155ced4ddcb4097134ff3c332f xmlns="28d0f6cd-a247-4314-a80a-e63282e8f33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CDC9D55C4B47B10887B1723FE5DD" ma:contentTypeVersion="16" ma:contentTypeDescription="Een nieuw document maken." ma:contentTypeScope="" ma:versionID="fce4e5d1fe31e2191e36875b68ed08f7">
  <xsd:schema xmlns:xsd="http://www.w3.org/2001/XMLSchema" xmlns:xs="http://www.w3.org/2001/XMLSchema" xmlns:p="http://schemas.microsoft.com/office/2006/metadata/properties" xmlns:ns2="28d0f6cd-a247-4314-a80a-e63282e8f330" xmlns:ns3="6f65c1c6-eeab-4c13-aeec-c416ef7cdf50" targetNamespace="http://schemas.microsoft.com/office/2006/metadata/properties" ma:root="true" ma:fieldsID="98e6a3e05e7d10d9055eb315d2e3a46a" ns2:_="" ns3:_="">
    <xsd:import namespace="28d0f6cd-a247-4314-a80a-e63282e8f330"/>
    <xsd:import namespace="6f65c1c6-eeab-4c13-aeec-c416ef7cdf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d0f6cd-a247-4314-a80a-e63282e8f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aab5180a-2ced-453a-a763-3b52987b51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5c1c6-eeab-4c13-aeec-c416ef7cd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11f77b-ab7f-4a58-8665-53a6fcf996df}" ma:internalName="TaxCatchAll" ma:showField="CatchAllData" ma:web="6f65c1c6-eeab-4c13-aeec-c416ef7cdf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CA5BAD-30C9-4AC2-A55D-5287A82DAD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A33B9B-147C-4221-AF27-37A77450E24B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f65c1c6-eeab-4c13-aeec-c416ef7cdf50"/>
    <ds:schemaRef ds:uri="28d0f6cd-a247-4314-a80a-e63282e8f330"/>
  </ds:schemaRefs>
</ds:datastoreItem>
</file>

<file path=customXml/itemProps3.xml><?xml version="1.0" encoding="utf-8"?>
<ds:datastoreItem xmlns:ds="http://schemas.openxmlformats.org/officeDocument/2006/customXml" ds:itemID="{E1264799-47A5-4504-95C3-E398B56758D8}">
  <ds:schemaRefs>
    <ds:schemaRef ds:uri="28d0f6cd-a247-4314-a80a-e63282e8f330"/>
    <ds:schemaRef ds:uri="6f65c1c6-eeab-4c13-aeec-c416ef7cdf5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Tijdelijk_bestand_Presentatie_Mindef_16-9 - Copy</Template>
  <TotalTime>0</TotalTime>
  <Words>1028</Words>
  <Application>Microsoft Macintosh PowerPoint</Application>
  <PresentationFormat>Breedbeeld</PresentationFormat>
  <Paragraphs>309</Paragraphs>
  <Slides>19</Slides>
  <Notes>17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Presentatie</vt:lpstr>
      <vt:lpstr>Presentatie_CDC</vt:lpstr>
      <vt:lpstr>Reactienota NRD en Planning MER / wijziging Luchthavenbesluit Eindhoven</vt:lpstr>
      <vt:lpstr>Waar staan we nu</vt:lpstr>
      <vt:lpstr>Reactienota NRD</vt:lpstr>
      <vt:lpstr>Reactienota NRD                              Presentatie RHDHV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Vragen?</vt:lpstr>
      <vt:lpstr>Aanwezigen informatiemarkt</vt:lpstr>
    </vt:vector>
  </TitlesOfParts>
  <Company>Ministerie van Defensie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Milieu- en Natuurvergunningen van Defensie</dc:title>
  <dc:creator>K. Bogte MA</dc:creator>
  <cp:lastModifiedBy>Lindsey Koolen | Samen op de hoogte</cp:lastModifiedBy>
  <cp:revision>2</cp:revision>
  <cp:lastPrinted>2011-09-21T07:52:24Z</cp:lastPrinted>
  <dcterms:created xsi:type="dcterms:W3CDTF">2022-11-09T12:11:04Z</dcterms:created>
  <dcterms:modified xsi:type="dcterms:W3CDTF">2023-03-27T09:18:24Z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Rubricering</vt:lpwstr>
  </property>
  <property fmtid="{D5CDD505-2E9C-101B-9397-08002B2CF9AE}" pid="9" name="Datum">
    <vt:filetime>1999-12-31T22:00:00Z</vt:filetime>
  </property>
  <property fmtid="{D5CDD505-2E9C-101B-9397-08002B2CF9AE}" pid="10" name="ContentTypeId">
    <vt:lpwstr>0x010100E520CDC9D55C4B47B10887B1723FE5DD</vt:lpwstr>
  </property>
  <property fmtid="{D5CDD505-2E9C-101B-9397-08002B2CF9AE}" pid="11" name="_dlc_DocIdItemGuid">
    <vt:lpwstr>8d9391d7-0922-464c-a9cc-e62f33ccb046</vt:lpwstr>
  </property>
  <property fmtid="{D5CDD505-2E9C-101B-9397-08002B2CF9AE}" pid="12" name="MediaServiceImageTags">
    <vt:lpwstr/>
  </property>
</Properties>
</file>